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63" r:id="rId4"/>
    <p:sldId id="266" r:id="rId5"/>
    <p:sldId id="269" r:id="rId6"/>
    <p:sldId id="257" r:id="rId7"/>
    <p:sldId id="271" r:id="rId8"/>
    <p:sldId id="272" r:id="rId9"/>
    <p:sldId id="27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 autoAdjust="0"/>
    <p:restoredTop sz="94596" autoAdjust="0"/>
  </p:normalViewPr>
  <p:slideViewPr>
    <p:cSldViewPr>
      <p:cViewPr varScale="1">
        <p:scale>
          <a:sx n="116" d="100"/>
          <a:sy n="116" d="100"/>
        </p:scale>
        <p:origin x="528" y="1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1/31/25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1/31/25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and font contrast and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Lighthouse… </a:t>
            </a:r>
            <a:r>
              <a:rPr lang="en-US" dirty="0" err="1"/>
              <a:t>ect</a:t>
            </a:r>
            <a:r>
              <a:rPr lang="en-US" dirty="0"/>
              <a:t>. Image descriptions for screen readers.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8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1/31/25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dhoradic?utm_content=creditCopyText&amp;utm_medium=referral&amp;utm_source=unsplas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nsplash.com/photos/close-up-photo-black-android-smartphone-T6fDN60bMWY?utm_content=creditCopyText&amp;utm_medium=referral&amp;utm_source=unspla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vangelineshaw?utm_content=creditCopyText&amp;utm_medium=referral&amp;utm_source=unsplas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photos/woman-making-speech-in-front-of-people-sitting-on-individual-chairs-CiO3eBBxqJA?utm_content=creditCopyText&amp;utm_medium=referral&amp;utm_source=unsplas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close-up-photo-black-android-smartphone-T6fDN60bMWY?utm_content=creditCopyText&amp;utm_medium=referral&amp;utm_source=unsplas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photos/person-writing-on-white-paper-U33fHryBYBU?utm_content=creditCopyText&amp;utm_medium=referral&amp;utm_source=unsplas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and the Average </a:t>
            </a:r>
            <a:r>
              <a:rPr lang="en-US" dirty="0" err="1"/>
              <a:t>SCAdian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E8FDB-9B74-731D-F153-76EF5F54B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6B08D5-47B3-06C2-D4E8-43CCA38A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2D0268-09E5-7251-85C9-2295A8ADE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1. What is good design?</a:t>
            </a:r>
          </a:p>
          <a:p>
            <a:r>
              <a:rPr lang="en-US" dirty="0"/>
              <a:t>2. Who is your audience?</a:t>
            </a:r>
          </a:p>
          <a:p>
            <a:r>
              <a:rPr lang="en-US" dirty="0"/>
              <a:t>2. What is the narrative?</a:t>
            </a:r>
          </a:p>
          <a:p>
            <a:r>
              <a:rPr lang="en-US" dirty="0"/>
              <a:t>3. What are the basic rules of design?</a:t>
            </a:r>
          </a:p>
          <a:p>
            <a:r>
              <a:rPr lang="en-US" dirty="0"/>
              <a:t>4. Why does the medium matter?</a:t>
            </a:r>
          </a:p>
          <a:p>
            <a:r>
              <a:rPr lang="en-US" dirty="0"/>
              <a:t>5. What is accessibility?</a:t>
            </a:r>
          </a:p>
          <a:p>
            <a:r>
              <a:rPr lang="en-US" dirty="0"/>
              <a:t>6. What are some design best practices?</a:t>
            </a:r>
          </a:p>
        </p:txBody>
      </p:sp>
    </p:spTree>
    <p:extLst>
      <p:ext uri="{BB962C8B-B14F-4D97-AF65-F5344CB8AC3E}">
        <p14:creationId xmlns:p14="http://schemas.microsoft.com/office/powerpoint/2010/main" val="18144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is good design?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1676400"/>
            <a:ext cx="2743200" cy="44958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To put it simply, good design is design that functions as intended.</a:t>
            </a:r>
          </a:p>
        </p:txBody>
      </p:sp>
      <p:pic>
        <p:nvPicPr>
          <p:cNvPr id="5" name="Content Placeholder 4" descr="Close-up of a phone screen&#10;&#10;AI-generated content may be incorrect.">
            <a:extLst>
              <a:ext uri="{FF2B5EF4-FFF2-40B4-BE49-F238E27FC236}">
                <a16:creationId xmlns:a16="http://schemas.microsoft.com/office/drawing/2014/main" id="{E86F8858-9FF8-C29B-7B64-16086729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2034646"/>
            <a:ext cx="5668962" cy="37793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31A64-99CA-40A3-40B3-8CC85231926C}"/>
              </a:ext>
            </a:extLst>
          </p:cNvPr>
          <p:cNvSpPr txBox="1"/>
          <p:nvPr/>
        </p:nvSpPr>
        <p:spPr>
          <a:xfrm>
            <a:off x="8681856" y="5894052"/>
            <a:ext cx="1726755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0" i="0" u="none" strike="noStrike" dirty="0">
                <a:effectLst/>
                <a:latin typeface="-webkit-standard"/>
              </a:rPr>
              <a:t>Photo by </a:t>
            </a:r>
            <a:r>
              <a:rPr lang="en-US" sz="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Edho Pratama</a:t>
            </a:r>
            <a:r>
              <a:rPr lang="en-US" sz="800" b="0" i="0" u="none" strike="noStrike" dirty="0">
                <a:effectLst/>
                <a:latin typeface="-webkit-standard"/>
              </a:rPr>
              <a:t> on </a:t>
            </a:r>
            <a:r>
              <a:rPr lang="en-US" sz="8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55E019-A24E-B0C3-E963-AB78DEED59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237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1600200"/>
            <a:ext cx="2743200" cy="455474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The audience determines everything.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98AB3-9266-B7D5-120F-076AF4749220}"/>
              </a:ext>
            </a:extLst>
          </p:cNvPr>
          <p:cNvSpPr txBox="1"/>
          <p:nvPr/>
        </p:nvSpPr>
        <p:spPr>
          <a:xfrm>
            <a:off x="5848559" y="5946874"/>
            <a:ext cx="2057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effectLst/>
                <a:latin typeface="-webkit-standard"/>
              </a:rPr>
              <a:t>Photo by </a:t>
            </a:r>
            <a:r>
              <a:rPr lang="en-US" sz="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Evangeline Shaw</a:t>
            </a:r>
            <a:r>
              <a:rPr lang="en-US" sz="800" b="0" i="0" u="none" strike="noStrike" dirty="0">
                <a:effectLst/>
                <a:latin typeface="-webkit-standard"/>
              </a:rPr>
              <a:t> on </a:t>
            </a:r>
            <a:r>
              <a:rPr lang="en-US" sz="8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narrative?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2415" y="1905000"/>
            <a:ext cx="4952998" cy="4267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Craft an effective narrative by considering the:</a:t>
            </a:r>
          </a:p>
          <a:p>
            <a:r>
              <a:rPr lang="en-US" sz="2800" dirty="0"/>
              <a:t>Desired audience.</a:t>
            </a:r>
          </a:p>
          <a:p>
            <a:r>
              <a:rPr lang="en-US" sz="2800" dirty="0"/>
              <a:t>Subject matter.</a:t>
            </a:r>
          </a:p>
          <a:p>
            <a:r>
              <a:rPr lang="en-US" sz="2800" dirty="0"/>
              <a:t>Call to Action.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8C6FC66-796E-B88C-A2E8-C67A762359CA}"/>
              </a:ext>
            </a:extLst>
          </p:cNvPr>
          <p:cNvSpPr txBox="1">
            <a:spLocks/>
          </p:cNvSpPr>
          <p:nvPr/>
        </p:nvSpPr>
        <p:spPr>
          <a:xfrm>
            <a:off x="6475413" y="1905000"/>
            <a:ext cx="4952998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The narrative determines:</a:t>
            </a:r>
          </a:p>
          <a:p>
            <a:r>
              <a:rPr lang="en-US" sz="2800" dirty="0"/>
              <a:t>Color palate .</a:t>
            </a:r>
          </a:p>
          <a:p>
            <a:r>
              <a:rPr lang="en-US" sz="2800" dirty="0"/>
              <a:t>Images.</a:t>
            </a:r>
          </a:p>
          <a:p>
            <a:r>
              <a:rPr lang="en-US" sz="2800" dirty="0"/>
              <a:t>Text.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basic rules of design?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r>
              <a:rPr lang="en-US" sz="2800" dirty="0"/>
              <a:t>1. Contrast.</a:t>
            </a:r>
          </a:p>
          <a:p>
            <a:r>
              <a:rPr lang="en-US" sz="2800" dirty="0"/>
              <a:t>2. Balance.</a:t>
            </a:r>
          </a:p>
          <a:p>
            <a:r>
              <a:rPr lang="en-US" sz="2800" dirty="0"/>
              <a:t>3. Emphasis.</a:t>
            </a:r>
          </a:p>
          <a:p>
            <a:r>
              <a:rPr lang="en-US" sz="2800" dirty="0"/>
              <a:t>4. Information Hierarchy. </a:t>
            </a:r>
          </a:p>
          <a:p>
            <a:r>
              <a:rPr lang="en-US" sz="2800" dirty="0"/>
              <a:t>5. Alignment.</a:t>
            </a:r>
          </a:p>
          <a:p>
            <a:r>
              <a:rPr lang="en-US" sz="2800" dirty="0"/>
              <a:t>6. Proportion.</a:t>
            </a:r>
          </a:p>
          <a:p>
            <a:r>
              <a:rPr lang="en-US" sz="2800" dirty="0"/>
              <a:t>7. Repetition / Consistency.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89229-2F73-F637-30DF-6E43C109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6CE9-4A4C-BA8B-FFFB-C0622DB4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Why does medium matter?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C4521-A175-8D8E-DE2B-FCD51D3AD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3" y="1676400"/>
            <a:ext cx="2743200" cy="44958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The medium is the design palate.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D67B2E-A560-2D1D-0C2D-31167CA5F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113" y="2034646"/>
            <a:ext cx="5668962" cy="37793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B23ED-5F04-EED8-152A-5F73B60B6415}"/>
              </a:ext>
            </a:extLst>
          </p:cNvPr>
          <p:cNvSpPr txBox="1"/>
          <p:nvPr/>
        </p:nvSpPr>
        <p:spPr>
          <a:xfrm>
            <a:off x="8681856" y="5894052"/>
            <a:ext cx="153118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0" i="0" u="none" strike="noStrike" dirty="0">
                <a:effectLst/>
                <a:latin typeface="-webkit-standard"/>
              </a:rPr>
              <a:t>Photo by </a:t>
            </a:r>
            <a:r>
              <a:rPr lang="en-US" sz="800" b="0" i="0" dirty="0">
                <a:effectLst/>
                <a:latin typeface="ui-sans-serif"/>
              </a:rPr>
              <a:t> UX  Store </a:t>
            </a:r>
            <a:r>
              <a:rPr lang="en-US" sz="800" b="0" i="0" u="none" strike="noStrike" dirty="0">
                <a:effectLst/>
                <a:latin typeface="-webkit-standard"/>
              </a:rPr>
              <a:t>on </a:t>
            </a:r>
            <a:r>
              <a:rPr lang="en-US" sz="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39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1084E-483C-6250-6DD6-8608B1619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8875-7F11-F8FA-5AC6-C8D0BE28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accessibility?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33D6B3F-A364-51A6-D536-0D6F49B4A9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3243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D4B9-1A9B-AC53-6AFE-408ACAD33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9" y="1600200"/>
            <a:ext cx="2743200" cy="455474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There are free resources online that test accessibility.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9D378-9EE5-E39C-AFD2-1C4203A05D49}"/>
              </a:ext>
            </a:extLst>
          </p:cNvPr>
          <p:cNvSpPr txBox="1"/>
          <p:nvPr/>
        </p:nvSpPr>
        <p:spPr>
          <a:xfrm>
            <a:off x="5911341" y="5956444"/>
            <a:ext cx="1797287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0" i="0" u="none" strike="noStrike" dirty="0">
                <a:effectLst/>
                <a:latin typeface="-webkit-standard"/>
              </a:rPr>
              <a:t>Photo by </a:t>
            </a:r>
            <a:r>
              <a:rPr lang="en-US" sz="800" b="0" i="0" dirty="0">
                <a:effectLst/>
              </a:rPr>
              <a:t>Levi Meir </a:t>
            </a:r>
            <a:r>
              <a:rPr lang="en-US" sz="800" b="0" i="0" dirty="0" err="1">
                <a:effectLst/>
              </a:rPr>
              <a:t>Clancy</a:t>
            </a:r>
            <a:r>
              <a:rPr lang="en-US" sz="800" b="0" i="0" u="none" strike="noStrike" dirty="0" err="1">
                <a:effectLst/>
                <a:latin typeface="-webkit-standard"/>
              </a:rPr>
              <a:t>on</a:t>
            </a:r>
            <a:r>
              <a:rPr lang="en-US" sz="800" b="0" i="0" u="none" strike="noStrike" dirty="0">
                <a:effectLst/>
                <a:latin typeface="-webkit-standard"/>
              </a:rPr>
              <a:t> </a:t>
            </a:r>
            <a:r>
              <a:rPr lang="en-US" sz="8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895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F1973-6CDE-B94F-42F3-45CC8E32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D7DB-B745-6563-D247-8F0656F2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design best practices?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D3E34-9DF9-FC3D-D263-6E9EF3B69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5" y="1905000"/>
            <a:ext cx="4952998" cy="42672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Static media considerations are:</a:t>
            </a:r>
          </a:p>
          <a:p>
            <a:r>
              <a:rPr lang="en-US" sz="2800" dirty="0"/>
              <a:t>Gather examples.</a:t>
            </a:r>
          </a:p>
          <a:p>
            <a:r>
              <a:rPr lang="en-US" sz="2800" dirty="0"/>
              <a:t>Keep things simple.</a:t>
            </a:r>
          </a:p>
          <a:p>
            <a:r>
              <a:rPr lang="en-US" sz="2800" dirty="0"/>
              <a:t>Words must earn their space.</a:t>
            </a:r>
          </a:p>
          <a:p>
            <a:r>
              <a:rPr lang="en-US" sz="2800" dirty="0"/>
              <a:t>Review by:</a:t>
            </a:r>
          </a:p>
          <a:p>
            <a:pPr lvl="1"/>
            <a:r>
              <a:rPr lang="en-US" sz="2400" dirty="0"/>
              <a:t>A knowledgeable party.</a:t>
            </a:r>
          </a:p>
          <a:p>
            <a:pPr lvl="1"/>
            <a:r>
              <a:rPr lang="en-US" sz="2400" dirty="0"/>
              <a:t>The target audience.</a:t>
            </a:r>
          </a:p>
          <a:p>
            <a:r>
              <a:rPr lang="en-US" sz="2800" dirty="0"/>
              <a:t>Create then chill!</a:t>
            </a:r>
          </a:p>
          <a:p>
            <a:endParaRPr lang="en-US" sz="28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CA429ED-B725-0962-6802-9F8BE5A35759}"/>
              </a:ext>
            </a:extLst>
          </p:cNvPr>
          <p:cNvSpPr txBox="1">
            <a:spLocks/>
          </p:cNvSpPr>
          <p:nvPr/>
        </p:nvSpPr>
        <p:spPr>
          <a:xfrm>
            <a:off x="6475413" y="1905000"/>
            <a:ext cx="4952998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Interactive media considerations are:</a:t>
            </a:r>
          </a:p>
          <a:p>
            <a:r>
              <a:rPr lang="en-US" sz="2800" dirty="0"/>
              <a:t>Needs of various platforms</a:t>
            </a:r>
          </a:p>
          <a:p>
            <a:pPr lvl="1"/>
            <a:r>
              <a:rPr lang="en-US" sz="2400" dirty="0"/>
              <a:t>Desktop</a:t>
            </a:r>
          </a:p>
          <a:p>
            <a:pPr lvl="1"/>
            <a:r>
              <a:rPr lang="en-US" sz="2400" dirty="0"/>
              <a:t>Mobile</a:t>
            </a:r>
          </a:p>
          <a:p>
            <a:r>
              <a:rPr lang="en-US" sz="2800" dirty="0"/>
              <a:t>Standard usability testing.</a:t>
            </a:r>
          </a:p>
          <a:p>
            <a:r>
              <a:rPr lang="en-US" sz="2800" dirty="0"/>
              <a:t>Accessibility based user testing.</a:t>
            </a:r>
          </a:p>
        </p:txBody>
      </p:sp>
    </p:spTree>
    <p:extLst>
      <p:ext uri="{BB962C8B-B14F-4D97-AF65-F5344CB8AC3E}">
        <p14:creationId xmlns:p14="http://schemas.microsoft.com/office/powerpoint/2010/main" val="12963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16x9</Template>
  <TotalTime>84</TotalTime>
  <Words>293</Words>
  <Application>Microsoft Macintosh PowerPoint</Application>
  <PresentationFormat>Custom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-webkit-standard</vt:lpstr>
      <vt:lpstr>Arial</vt:lpstr>
      <vt:lpstr>Consolas</vt:lpstr>
      <vt:lpstr>Corbel</vt:lpstr>
      <vt:lpstr>ui-sans-serif</vt:lpstr>
      <vt:lpstr>Chalkboard 16x9</vt:lpstr>
      <vt:lpstr>Design and the Average SCAdian</vt:lpstr>
      <vt:lpstr>Table of Contents</vt:lpstr>
      <vt:lpstr>What is good design?</vt:lpstr>
      <vt:lpstr>Who is your audience?</vt:lpstr>
      <vt:lpstr>What is the narrative?</vt:lpstr>
      <vt:lpstr>What are the basic rules of design?</vt:lpstr>
      <vt:lpstr>Why does medium matter?</vt:lpstr>
      <vt:lpstr>What is accessibility?</vt:lpstr>
      <vt:lpstr>What are some design best practices?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Covel</dc:creator>
  <cp:lastModifiedBy>Jennifer Covel</cp:lastModifiedBy>
  <cp:revision>8</cp:revision>
  <dcterms:created xsi:type="dcterms:W3CDTF">2025-01-31T18:28:10Z</dcterms:created>
  <dcterms:modified xsi:type="dcterms:W3CDTF">2025-01-31T19:54:02Z</dcterms:modified>
</cp:coreProperties>
</file>